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8" r:id="rId3"/>
    <p:sldId id="260" r:id="rId4"/>
    <p:sldId id="262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7" r:id="rId24"/>
    <p:sldId id="288" r:id="rId25"/>
    <p:sldId id="300" r:id="rId26"/>
    <p:sldId id="301" r:id="rId27"/>
    <p:sldId id="302" r:id="rId28"/>
    <p:sldId id="303" r:id="rId29"/>
    <p:sldId id="304" r:id="rId30"/>
  </p:sldIdLst>
  <p:sldSz cx="9144000" cy="5143500" type="screen16x9"/>
  <p:notesSz cx="6858000" cy="9144000"/>
  <p:embeddedFontLst>
    <p:embeddedFont>
      <p:font typeface="Google Sans" pitchFamily="2" charset="0"/>
      <p:regular r:id="rId32"/>
      <p:bold r:id="rId33"/>
      <p:italic r:id="rId34"/>
      <p:boldItalic r:id="rId35"/>
    </p:embeddedFont>
    <p:embeddedFont>
      <p:font typeface="Google Sans Medium" pitchFamily="2" charset="0"/>
      <p:regular r:id="rId36"/>
      <p:bold r:id="rId37"/>
      <p:italic r:id="rId38"/>
      <p:boldItalic r:id="rId39"/>
    </p:embeddedFont>
    <p:embeddedFont>
      <p:font typeface="Google Sans Mono" panose="020B0509030202040204" pitchFamily="49" charset="0"/>
      <p:regular r:id="rId40"/>
      <p:bold r:id="rId41"/>
      <p:italic r:id="rId42"/>
      <p:boldItalic r:id="rId43"/>
    </p:embeddedFont>
    <p:embeddedFont>
      <p:font typeface="Google Sans Mono Medium" panose="020B0509030202040204" pitchFamily="49" charset="0"/>
      <p:regular r:id="rId44"/>
      <p:bold r:id="rId45"/>
      <p:italic r:id="rId46"/>
      <p:boldItalic r:id="rId47"/>
    </p:embeddedFont>
    <p:embeddedFont>
      <p:font typeface="Google Sans SemiBold" pitchFamily="2" charset="0"/>
      <p:regular r:id="rId48"/>
      <p:bold r:id="rId49"/>
      <p:italic r:id="rId50"/>
      <p:boldItalic r:id="rId51"/>
    </p:embeddedFont>
    <p:embeddedFont>
      <p:font typeface="Google Sans Text" panose="020B0503030502040204" pitchFamily="34" charset="0"/>
      <p:regular r:id="rId52"/>
      <p:bold r:id="rId53"/>
      <p:italic r:id="rId54"/>
      <p:boldItalic r:id="rId55"/>
    </p:embeddedFont>
    <p:embeddedFont>
      <p:font typeface="Inconsolata" pitchFamily="49" charset="0"/>
      <p:regular r:id="rId56"/>
      <p:bold r:id="rId57"/>
    </p:embeddedFont>
    <p:embeddedFont>
      <p:font typeface="Roboto Mono Light" panose="020F03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3"/>
    <p:restoredTop sz="94667"/>
  </p:normalViewPr>
  <p:slideViewPr>
    <p:cSldViewPr snapToGrid="0">
      <p:cViewPr varScale="1">
        <p:scale>
          <a:sx n="147" d="100"/>
          <a:sy n="147" d="100"/>
        </p:scale>
        <p:origin x="4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ac98cd60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ac98cd60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ac98cd60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ac98cd60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ac98cd60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ac98cd608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ac98cd608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ac98cd608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ac98cd60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ac98cd60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ac98cd60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ac98cd60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ac98cd60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ac98cd60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ac98cd608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ac98cd608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c98cd60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c98cd608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ac98cd60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ac98cd608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ac98cd60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ac98cd60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c98cd60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c98cd608_1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cfd70ec33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cfd70ec33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cfd70ec33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cfd70ec33_4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ac98cd60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ac98cd60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cfd70ec33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cfd70ec33_4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88cc31a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88cc31a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88cc31a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88cc31a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88cc31a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88cc31a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88cc31a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88cc31ae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88cc31a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88cc31a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ac98cd60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ac98cd60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ac98cd60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ac98cd60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c98cd60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c98cd60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ac98cd6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ac98cd6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ac98cd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ac98cd60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ac98cd6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ac98cd6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ac98cd60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ac98cd60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45320" y="155647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4790" y="3374068"/>
            <a:ext cx="45726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04950" y="119071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With Ai – Tainan</a:t>
            </a:r>
            <a:br>
              <a:rPr lang="en-US" dirty="0"/>
            </a:br>
            <a:r>
              <a:rPr lang="en-US" dirty="0"/>
              <a:t>Trial credit activation </a:t>
            </a:r>
            <a:br>
              <a:rPr lang="en-US" dirty="0"/>
            </a:br>
            <a:endParaRPr dirty="0"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04800" y="3374092"/>
            <a:ext cx="4572600" cy="10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楷鈞</a:t>
            </a:r>
            <a:r>
              <a:rPr lang="en" sz="1800" dirty="0"/>
              <a:t>,</a:t>
            </a:r>
            <a:r>
              <a:rPr lang="zh-TW" altLang="en-US" sz="1800" dirty="0"/>
              <a:t> </a:t>
            </a:r>
            <a:r>
              <a:rPr lang="en-US" altLang="zh-TW" sz="1800" dirty="0"/>
              <a:t>Kai</a:t>
            </a:r>
            <a:r>
              <a:rPr lang="en" sz="1800" dirty="0"/>
              <a:t> 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</a:rPr>
              <a:t>GDG NSYSU , Organizer &amp; lead</a:t>
            </a:r>
          </a:p>
        </p:txBody>
      </p:sp>
      <p:sp>
        <p:nvSpPr>
          <p:cNvPr id="63" name="Google Shape;63;p16"/>
          <p:cNvSpPr txBox="1"/>
          <p:nvPr/>
        </p:nvSpPr>
        <p:spPr>
          <a:xfrm>
            <a:off x="910455" y="468920"/>
            <a:ext cx="2189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On Campus</a:t>
            </a:r>
            <a:endParaRPr sz="11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 title="google-cloud-credit-flow-2.png"/>
          <p:cNvPicPr preferRelativeResize="0"/>
          <p:nvPr/>
        </p:nvPicPr>
        <p:blipFill rotWithShape="1">
          <a:blip r:embed="rId3">
            <a:alphaModFix/>
          </a:blip>
          <a:srcRect t="89731" r="84651" b="4866"/>
          <a:stretch/>
        </p:blipFill>
        <p:spPr>
          <a:xfrm>
            <a:off x="1833200" y="4229300"/>
            <a:ext cx="1518250" cy="53435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" name="Google Shape;197;p30"/>
          <p:cNvSpPr/>
          <p:nvPr/>
        </p:nvSpPr>
        <p:spPr>
          <a:xfrm rot="5398516">
            <a:off x="1069704" y="211787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 title="google-cloud-credit-flow-2-1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 title="google-cloud-credit-flow-2-1.png"/>
          <p:cNvPicPr preferRelativeResize="0"/>
          <p:nvPr/>
        </p:nvPicPr>
        <p:blipFill rotWithShape="1">
          <a:blip r:embed="rId3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22506" t="56024" r="24798" b="37571"/>
          <a:stretch/>
        </p:blipFill>
        <p:spPr>
          <a:xfrm>
            <a:off x="3239400" y="2822975"/>
            <a:ext cx="4932199" cy="598199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0" name="Google Shape;210;p32"/>
          <p:cNvSpPr/>
          <p:nvPr/>
        </p:nvSpPr>
        <p:spPr>
          <a:xfrm rot="-1484">
            <a:off x="506329" y="2245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68479" t="80037" r="21557" b="15992"/>
          <a:stretch/>
        </p:blipFill>
        <p:spPr>
          <a:xfrm>
            <a:off x="5051451" y="3835602"/>
            <a:ext cx="871175" cy="3464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33"/>
          <p:cNvSpPr/>
          <p:nvPr/>
        </p:nvSpPr>
        <p:spPr>
          <a:xfrm rot="-1484">
            <a:off x="2318379" y="320585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 title="google-cloud-credit-flow-5.png"/>
          <p:cNvPicPr preferRelativeResize="0"/>
          <p:nvPr/>
        </p:nvPicPr>
        <p:blipFill rotWithShape="1">
          <a:blip r:embed="rId4">
            <a:alphaModFix/>
          </a:blip>
          <a:srcRect b="95010"/>
          <a:stretch/>
        </p:blipFill>
        <p:spPr>
          <a:xfrm>
            <a:off x="877300" y="0"/>
            <a:ext cx="7298050" cy="3634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E66E865C-A9EA-475D-702A-6A7F581C55F8}"/>
              </a:ext>
            </a:extLst>
          </p:cNvPr>
          <p:cNvSpPr/>
          <p:nvPr/>
        </p:nvSpPr>
        <p:spPr>
          <a:xfrm rot="10798516">
            <a:off x="3352321" y="182313"/>
            <a:ext cx="2779500" cy="1441971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 title="google-cloud-credit-flow-4.png"/>
          <p:cNvPicPr preferRelativeResize="0"/>
          <p:nvPr/>
        </p:nvPicPr>
        <p:blipFill rotWithShape="1">
          <a:blip r:embed="rId3">
            <a:alphaModFix/>
          </a:blip>
          <a:srcRect t="9552" r="73920" b="80725"/>
          <a:stretch/>
        </p:blipFill>
        <p:spPr>
          <a:xfrm>
            <a:off x="1515875" y="674050"/>
            <a:ext cx="2013900" cy="7492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 title="google-cloud-credit-flow-4.png"/>
          <p:cNvPicPr preferRelativeResize="0"/>
          <p:nvPr/>
        </p:nvPicPr>
        <p:blipFill rotWithShape="1">
          <a:blip r:embed="rId3">
            <a:alphaModFix/>
          </a:blip>
          <a:srcRect t="70407" r="85299" b="25031"/>
          <a:stretch/>
        </p:blipFill>
        <p:spPr>
          <a:xfrm>
            <a:off x="2038749" y="3444425"/>
            <a:ext cx="1398100" cy="4329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" y="3444425"/>
            <a:ext cx="1587392" cy="4329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8" name="Google Shape;238;p36"/>
          <p:cNvSpPr/>
          <p:nvPr/>
        </p:nvSpPr>
        <p:spPr>
          <a:xfrm rot="10798516">
            <a:off x="3509029" y="2861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84650" y="3072725"/>
            <a:ext cx="813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英文版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google-cloud-credit-flow-5.png"/>
          <p:cNvPicPr preferRelativeResize="0"/>
          <p:nvPr/>
        </p:nvPicPr>
        <p:blipFill rotWithShape="1">
          <a:blip r:embed="rId3">
            <a:alphaModFix/>
          </a:blip>
          <a:srcRect l="25002" t="39682" r="47686" b="53955"/>
          <a:stretch/>
        </p:blipFill>
        <p:spPr>
          <a:xfrm>
            <a:off x="1831400" y="1957650"/>
            <a:ext cx="2848324" cy="6621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495800" y="2078616"/>
            <a:ext cx="6152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你可能會遇到的狀況</a:t>
            </a:r>
            <a:endParaRPr sz="6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3074125" y="3889104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例外狀態</a:t>
            </a:r>
            <a:endParaRPr sz="20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1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啟用流程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23225" y="1826125"/>
            <a:ext cx="6907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</a:t>
            </a:r>
            <a:r>
              <a:rPr lang="en" sz="6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Credits</a:t>
            </a: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狀況一、用非 gmail.com 的網域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4" name="Google Shape;264;p40" title="google-cloud-credit-excetpion-2.png"/>
          <p:cNvPicPr preferRelativeResize="0"/>
          <p:nvPr/>
        </p:nvPicPr>
        <p:blipFill rotWithShape="1">
          <a:blip r:embed="rId3">
            <a:alphaModFix/>
          </a:blip>
          <a:srcRect b="66909"/>
          <a:stretch/>
        </p:blipFill>
        <p:spPr>
          <a:xfrm>
            <a:off x="645700" y="1642850"/>
            <a:ext cx="7829999" cy="25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32200" y="1363025"/>
            <a:ext cx="58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1" name="Google Shape;271;p41" title="google-cloud-billing-accounts.png"/>
          <p:cNvPicPr preferRelativeResize="0"/>
          <p:nvPr/>
        </p:nvPicPr>
        <p:blipFill rotWithShape="1">
          <a:blip r:embed="rId3">
            <a:alphaModFix/>
          </a:blip>
          <a:srcRect r="5455"/>
          <a:stretch/>
        </p:blipFill>
        <p:spPr>
          <a:xfrm>
            <a:off x="393375" y="1910200"/>
            <a:ext cx="8357249" cy="25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 title="google-cloud-credit-flow-5.png"/>
          <p:cNvPicPr preferRelativeResize="0"/>
          <p:nvPr/>
        </p:nvPicPr>
        <p:blipFill rotWithShape="1">
          <a:blip r:embed="rId3">
            <a:alphaModFix amt="20000"/>
          </a:blip>
          <a:srcRect t="9619" r="3353" b="20926"/>
          <a:stretch/>
        </p:blipFill>
        <p:spPr>
          <a:xfrm>
            <a:off x="989200" y="0"/>
            <a:ext cx="71719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32200" y="1363025"/>
            <a:ext cx="580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每個新增的帳號帳戶裡會有一筆 credit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9" name="Google Shape;279;p42" title="google-cloud-credit-flow-5.png"/>
          <p:cNvPicPr preferRelativeResize="0"/>
          <p:nvPr/>
        </p:nvPicPr>
        <p:blipFill rotWithShape="1">
          <a:blip r:embed="rId3">
            <a:alphaModFix/>
          </a:blip>
          <a:srcRect l="24797" t="34717" r="5408" b="52115"/>
          <a:stretch/>
        </p:blipFill>
        <p:spPr>
          <a:xfrm>
            <a:off x="1726650" y="1966050"/>
            <a:ext cx="6434500" cy="12114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2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關於 Gemini 開發的一些事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523225" y="1826125"/>
            <a:ext cx="69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Vertex AI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Gemini 兩個和開發者有關的工具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332200" y="1363025"/>
            <a:ext cx="8837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AI Studio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https://aistudio.google.com/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Vertex 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https://console.cloud.google.com/vertex-ai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1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05" name="Google Shape;405;p61" title="google-aistudio-billing-account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00" y="3237525"/>
            <a:ext cx="2371300" cy="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/>
          <p:nvPr/>
        </p:nvSpPr>
        <p:spPr>
          <a:xfrm rot="10798516">
            <a:off x="3271004" y="2819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2" name="Google Shape;412;p62" title="google-aistudio-billing-account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25" y="1376363"/>
            <a:ext cx="48577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8" name="Google Shape;418;p63" title="google-aistudio-billing-account-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75" y="1328725"/>
            <a:ext cx="4743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如果已經有連結，連結帳單帳戶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24" name="Google Shape;424;p64" title="google-aistudio-billing-account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1145350"/>
            <a:ext cx="77247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560791" y="3334849"/>
            <a:ext cx="5802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帳號使用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不要使用非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網域帳號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像是學校、公司、企業帳號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請優先使用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Google Chrome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操作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35841" y="3049429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注意事項</a:t>
            </a:r>
            <a:endParaRPr sz="2200" dirty="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112" name="Google Shape;112;p20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113" name="Google Shape;113;p20"/>
            <p:cNvCxnSpPr>
              <a:endCxn id="112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20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5" name="Google Shape;115;p20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116" name="Google Shape;116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9" name="Google Shape;119;p20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120" name="Google Shape;120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2298" y="556925"/>
            <a:ext cx="1696750" cy="1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;p21">
            <a:extLst>
              <a:ext uri="{FF2B5EF4-FFF2-40B4-BE49-F238E27FC236}">
                <a16:creationId xmlns:a16="http://schemas.microsoft.com/office/drawing/2014/main" id="{CF690CDB-42DF-122E-8D0D-66FED6CDC5B1}"/>
              </a:ext>
            </a:extLst>
          </p:cNvPr>
          <p:cNvSpPr txBox="1"/>
          <p:nvPr/>
        </p:nvSpPr>
        <p:spPr>
          <a:xfrm>
            <a:off x="560791" y="1670171"/>
            <a:ext cx="5802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不用信用卡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依活動提供可以獲得一定金額的免費使用額度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credit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會建立一組帳號帳戶（Billing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account）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" name="Google Shape;130;p21">
            <a:extLst>
              <a:ext uri="{FF2B5EF4-FFF2-40B4-BE49-F238E27FC236}">
                <a16:creationId xmlns:a16="http://schemas.microsoft.com/office/drawing/2014/main" id="{B44BDEC5-A648-2E5D-269D-CDBC511BEA43}"/>
              </a:ext>
            </a:extLst>
          </p:cNvPr>
          <p:cNvSpPr txBox="1"/>
          <p:nvPr/>
        </p:nvSpPr>
        <p:spPr>
          <a:xfrm>
            <a:off x="621776" y="1415856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為什麼要使用 </a:t>
            </a:r>
            <a:r>
              <a:rPr lang="en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credit</a:t>
            </a:r>
          </a:p>
        </p:txBody>
      </p:sp>
      <p:sp>
        <p:nvSpPr>
          <p:cNvPr id="4" name="Google Shape;130;p21">
            <a:extLst>
              <a:ext uri="{FF2B5EF4-FFF2-40B4-BE49-F238E27FC236}">
                <a16:creationId xmlns:a16="http://schemas.microsoft.com/office/drawing/2014/main" id="{3BCF287D-6AF9-7F3A-324E-C74D33BEA3AE}"/>
              </a:ext>
            </a:extLst>
          </p:cNvPr>
          <p:cNvSpPr txBox="1"/>
          <p:nvPr/>
        </p:nvSpPr>
        <p:spPr>
          <a:xfrm>
            <a:off x="560791" y="487240"/>
            <a:ext cx="646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you need to know!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774750" y="1202550"/>
            <a:ext cx="75945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https://</a:t>
            </a:r>
            <a:r>
              <a:rPr lang="en" sz="44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trygcp.dev</a:t>
            </a:r>
            <a: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/e/</a:t>
            </a:r>
            <a:b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4800" b="1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bwai25-tn-yre</a:t>
            </a:r>
            <a:endParaRPr sz="4800" b="1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google-cloud-credit-flow-0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rot="10798516">
            <a:off x="4438304" y="967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 title="google-cloud-credit-flow-0-login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 rot="-1484">
            <a:off x="2417154" y="6891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10798516">
            <a:off x="3509029" y="2286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156</Words>
  <Application>Microsoft Macintosh PowerPoint</Application>
  <PresentationFormat>如螢幕大小 (16:9)</PresentationFormat>
  <Paragraphs>40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Google Sans Mono Medium</vt:lpstr>
      <vt:lpstr>Google Sans Medium</vt:lpstr>
      <vt:lpstr>Google Sans</vt:lpstr>
      <vt:lpstr>Google Sans Text</vt:lpstr>
      <vt:lpstr>Arial</vt:lpstr>
      <vt:lpstr>Google Sans Mono</vt:lpstr>
      <vt:lpstr>Google Sans SemiBold</vt:lpstr>
      <vt:lpstr>Roboto Mono Light</vt:lpstr>
      <vt:lpstr>Inconsolata</vt:lpstr>
      <vt:lpstr>DevFest 2023</vt:lpstr>
      <vt:lpstr>Build With Ai – Tainan Trial credit activation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楷鈞 吳</cp:lastModifiedBy>
  <cp:revision>4</cp:revision>
  <dcterms:modified xsi:type="dcterms:W3CDTF">2025-03-21T10:47:16Z</dcterms:modified>
</cp:coreProperties>
</file>